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7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desplazar la diapositiva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Pulse para editar el formato de las notas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&lt;cabecera&gt;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3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4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6D84695-F547-432E-BFDA-0DD54E642C6C}" type="slidenum"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9070AB0-AAFE-4933-A2DB-FE5F543B04F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DC9472B-D839-4CB3-89DD-6F04A695F25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FE4A537-CF6D-4A75-A392-D3C4F97EC3E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B9BD4D9-71FF-4660-B047-09A50CB55FF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1C85CBE-E2E1-4C74-83F5-41BEDCA8259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A400129-4C13-4103-922A-0A7564DB52C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F3D2C3A-28A8-40D6-A4F3-A894F47D329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A9B84AA-FF13-474C-9E67-88370EE883F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6111F6C-A481-4F4D-BEC9-B91F94FA0717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5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6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7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8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6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8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9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bf4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0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pc="-1" strike="noStrike">
                <a:solidFill>
                  <a:srgbClr val="000000"/>
                </a:solidFill>
                <a:latin typeface="Calibri Light"/>
              </a:rPr>
              <a:t>Pulse para editar el formato del texto de título</a:t>
            </a:r>
            <a:endParaRPr b="0" lang="es-ES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E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E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61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7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85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97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76" name="Text 0"/>
          <p:cNvSpPr/>
          <p:nvPr/>
        </p:nvSpPr>
        <p:spPr>
          <a:xfrm>
            <a:off x="6224760" y="872280"/>
            <a:ext cx="7667280" cy="363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7149"/>
              </a:lnSpc>
              <a:tabLst>
                <a:tab algn="l" pos="0"/>
              </a:tabLst>
            </a:pPr>
            <a:r>
              <a:rPr b="0" lang="en-US" sz="5700" spc="-1" strike="noStrike">
                <a:solidFill>
                  <a:srgbClr val="272d45"/>
                </a:solidFill>
                <a:latin typeface="Kanit Light"/>
                <a:ea typeface="Kanit Light"/>
              </a:rPr>
              <a:t>Tecnologías Habilitadoras Digitales: Transformando el Futuro</a:t>
            </a:r>
            <a:endParaRPr b="0" lang="es-ES" sz="57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7" name="Text 1"/>
          <p:cNvSpPr/>
          <p:nvPr/>
        </p:nvSpPr>
        <p:spPr>
          <a:xfrm>
            <a:off x="6224760" y="4827240"/>
            <a:ext cx="7667280" cy="134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2c3249"/>
                </a:solidFill>
                <a:latin typeface="Martel Sans"/>
                <a:ea typeface="Martel Sans"/>
              </a:rPr>
              <a:t>Las Tecnologías Habilitadoras Digitales (THD) están revolucionando nuestra forma de vivir y trabajar. Esta presentación explora seis THD fundamentales: Inteligencia Artificial, Internet de las Cosas, Blockchain, Realidad Virtual, Realidad Aumentada y Big Data.</a:t>
            </a:r>
            <a:endParaRPr b="0" lang="es-ES" sz="1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8" name="Text 2"/>
          <p:cNvSpPr/>
          <p:nvPr/>
        </p:nvSpPr>
        <p:spPr>
          <a:xfrm>
            <a:off x="6224760" y="6413760"/>
            <a:ext cx="7667280" cy="33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2c3249"/>
                </a:solidFill>
                <a:latin typeface="Martel Sans"/>
                <a:ea typeface="Martel Sans"/>
              </a:rPr>
              <a:t>Analizaremos su impacto y potencial futuro en diversos sectores.</a:t>
            </a:r>
            <a:endParaRPr b="0" lang="es-ES" sz="1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9" name="Shape 3"/>
          <p:cNvSpPr/>
          <p:nvPr/>
        </p:nvSpPr>
        <p:spPr>
          <a:xfrm>
            <a:off x="6224760" y="7003800"/>
            <a:ext cx="336960" cy="336960"/>
          </a:xfrm>
          <a:prstGeom prst="roundRect">
            <a:avLst>
              <a:gd name="adj" fmla="val 27096806"/>
            </a:avLst>
          </a:prstGeom>
          <a:solidFill>
            <a:srgbClr val="9e7f39"/>
          </a:solidFill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Text 4"/>
          <p:cNvSpPr/>
          <p:nvPr/>
        </p:nvSpPr>
        <p:spPr>
          <a:xfrm>
            <a:off x="6326640" y="7123680"/>
            <a:ext cx="132840" cy="9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751"/>
              </a:lnSpc>
              <a:tabLst>
                <a:tab algn="l" pos="0"/>
              </a:tabLst>
            </a:pPr>
            <a:r>
              <a:rPr b="0" lang="en-US" sz="750" spc="-1" strike="noStrike">
                <a:solidFill>
                  <a:srgbClr val="3c3838"/>
                </a:solidFill>
                <a:latin typeface="Martel Sans Medium"/>
                <a:ea typeface="Martel Sans Medium"/>
              </a:rPr>
              <a:t>ÁG</a:t>
            </a:r>
            <a:endParaRPr b="0" lang="es-ES" sz="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1" name="Text 5"/>
          <p:cNvSpPr/>
          <p:nvPr/>
        </p:nvSpPr>
        <p:spPr>
          <a:xfrm>
            <a:off x="6667560" y="6987960"/>
            <a:ext cx="216360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050" spc="-1" strike="noStrike">
                <a:solidFill>
                  <a:srgbClr val="2c3249"/>
                </a:solidFill>
                <a:latin typeface="Martel Sans Bold"/>
                <a:ea typeface="Martel Sans Bold"/>
              </a:rPr>
              <a:t>por Ángel García</a:t>
            </a:r>
            <a:endParaRPr b="0" lang="es-ES" sz="20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2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84" name="Text 0"/>
          <p:cNvSpPr/>
          <p:nvPr/>
        </p:nvSpPr>
        <p:spPr>
          <a:xfrm>
            <a:off x="6280200" y="858600"/>
            <a:ext cx="61336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Inteligencia Artificial (IA)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5" name="Shape 1"/>
          <p:cNvSpPr/>
          <p:nvPr/>
        </p:nvSpPr>
        <p:spPr>
          <a:xfrm>
            <a:off x="6605280" y="1907640"/>
            <a:ext cx="30240" cy="546300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Shape 2"/>
          <p:cNvSpPr/>
          <p:nvPr/>
        </p:nvSpPr>
        <p:spPr>
          <a:xfrm>
            <a:off x="6845040" y="2402640"/>
            <a:ext cx="793440" cy="3024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Shape 3"/>
          <p:cNvSpPr/>
          <p:nvPr/>
        </p:nvSpPr>
        <p:spPr>
          <a:xfrm>
            <a:off x="6365160" y="21628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Text 4"/>
          <p:cNvSpPr/>
          <p:nvPr/>
        </p:nvSpPr>
        <p:spPr>
          <a:xfrm>
            <a:off x="6568560" y="2247840"/>
            <a:ext cx="10296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1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9" name="Text 5"/>
          <p:cNvSpPr/>
          <p:nvPr/>
        </p:nvSpPr>
        <p:spPr>
          <a:xfrm>
            <a:off x="7867800" y="21344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Definición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0" name="Text 6"/>
          <p:cNvSpPr/>
          <p:nvPr/>
        </p:nvSpPr>
        <p:spPr>
          <a:xfrm>
            <a:off x="7867800" y="2624760"/>
            <a:ext cx="5968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La IA simula procesos de inteligencia humana mediante algoritmos y sistemas computacionales avanzados.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1" name="Shape 7"/>
          <p:cNvSpPr/>
          <p:nvPr/>
        </p:nvSpPr>
        <p:spPr>
          <a:xfrm>
            <a:off x="6845040" y="4299480"/>
            <a:ext cx="793440" cy="3024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Shape 8"/>
          <p:cNvSpPr/>
          <p:nvPr/>
        </p:nvSpPr>
        <p:spPr>
          <a:xfrm>
            <a:off x="6365160" y="405936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Text 9"/>
          <p:cNvSpPr/>
          <p:nvPr/>
        </p:nvSpPr>
        <p:spPr>
          <a:xfrm>
            <a:off x="6534360" y="4144320"/>
            <a:ext cx="17172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2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4" name="Text 10"/>
          <p:cNvSpPr/>
          <p:nvPr/>
        </p:nvSpPr>
        <p:spPr>
          <a:xfrm>
            <a:off x="7867800" y="40309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Historia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5" name="Text 11"/>
          <p:cNvSpPr/>
          <p:nvPr/>
        </p:nvSpPr>
        <p:spPr>
          <a:xfrm>
            <a:off x="7867800" y="4521600"/>
            <a:ext cx="5968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Desde el Test de Turing en 1950, la IA ha evolucionado hasta el aprendizaje profundo actual.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6" name="Shape 12"/>
          <p:cNvSpPr/>
          <p:nvPr/>
        </p:nvSpPr>
        <p:spPr>
          <a:xfrm>
            <a:off x="6845040" y="6195960"/>
            <a:ext cx="793440" cy="3024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Shape 13"/>
          <p:cNvSpPr/>
          <p:nvPr/>
        </p:nvSpPr>
        <p:spPr>
          <a:xfrm>
            <a:off x="6365160" y="595620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Text 14"/>
          <p:cNvSpPr/>
          <p:nvPr/>
        </p:nvSpPr>
        <p:spPr>
          <a:xfrm>
            <a:off x="6532920" y="6041160"/>
            <a:ext cx="17460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3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9" name="Text 15"/>
          <p:cNvSpPr/>
          <p:nvPr/>
        </p:nvSpPr>
        <p:spPr>
          <a:xfrm>
            <a:off x="7867800" y="59277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Aplicaciones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0" name="Text 16"/>
          <p:cNvSpPr/>
          <p:nvPr/>
        </p:nvSpPr>
        <p:spPr>
          <a:xfrm>
            <a:off x="7867800" y="6418080"/>
            <a:ext cx="5968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Se utiliza en asistentes virtuales, vehículos autónomos y sistemas de recomendación personalizados.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1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ext 0"/>
          <p:cNvSpPr/>
          <p:nvPr/>
        </p:nvSpPr>
        <p:spPr>
          <a:xfrm>
            <a:off x="793800" y="2539800"/>
            <a:ext cx="63655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Internet de las Cosas (IoT)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3" name="Text 1"/>
          <p:cNvSpPr/>
          <p:nvPr/>
        </p:nvSpPr>
        <p:spPr>
          <a:xfrm>
            <a:off x="79380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72d45"/>
                </a:solidFill>
                <a:latin typeface="Kanit Light"/>
                <a:ea typeface="Kanit Light"/>
              </a:rPr>
              <a:t>Concepto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4" name="Text 2"/>
          <p:cNvSpPr/>
          <p:nvPr/>
        </p:nvSpPr>
        <p:spPr>
          <a:xfrm>
            <a:off x="793800" y="439668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IoT conecta dispositivos físicos a internet, permitiendo la recopilación y el intercambio de datos.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5" name="Text 3"/>
          <p:cNvSpPr/>
          <p:nvPr/>
        </p:nvSpPr>
        <p:spPr>
          <a:xfrm>
            <a:off x="533304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72d45"/>
                </a:solidFill>
                <a:latin typeface="Kanit Light"/>
                <a:ea typeface="Kanit Light"/>
              </a:rPr>
              <a:t>Ventajas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6" name="Text 4"/>
          <p:cNvSpPr/>
          <p:nvPr/>
        </p:nvSpPr>
        <p:spPr>
          <a:xfrm>
            <a:off x="5333040" y="439668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Mejora la eficiencia en hogares inteligentes y ciudades conectadas. Optimiza procesos industriales.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7" name="Text 5"/>
          <p:cNvSpPr/>
          <p:nvPr/>
        </p:nvSpPr>
        <p:spPr>
          <a:xfrm>
            <a:off x="9871920" y="3815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72d45"/>
                </a:solidFill>
                <a:latin typeface="Kanit Light"/>
                <a:ea typeface="Kanit Light"/>
              </a:rPr>
              <a:t>Desafíos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8" name="Text 6"/>
          <p:cNvSpPr/>
          <p:nvPr/>
        </p:nvSpPr>
        <p:spPr>
          <a:xfrm>
            <a:off x="9871920" y="439668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La seguridad y privacidad de datos son preocupaciones clave en la implementación del IoT.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9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11" name="Text 0"/>
          <p:cNvSpPr/>
          <p:nvPr/>
        </p:nvSpPr>
        <p:spPr>
          <a:xfrm>
            <a:off x="793800" y="142884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Blockchain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2" name="Shape 1"/>
          <p:cNvSpPr/>
          <p:nvPr/>
        </p:nvSpPr>
        <p:spPr>
          <a:xfrm>
            <a:off x="793800" y="2477880"/>
            <a:ext cx="3664440" cy="2410560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Text 2"/>
          <p:cNvSpPr/>
          <p:nvPr/>
        </p:nvSpPr>
        <p:spPr>
          <a:xfrm>
            <a:off x="1028160" y="27122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Fundamentos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4" name="Text 3"/>
          <p:cNvSpPr/>
          <p:nvPr/>
        </p:nvSpPr>
        <p:spPr>
          <a:xfrm>
            <a:off x="1028160" y="3202560"/>
            <a:ext cx="3195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Blockchain es un registro distribuido e inmutable de transacciones digitales.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5" name="Shape 4"/>
          <p:cNvSpPr/>
          <p:nvPr/>
        </p:nvSpPr>
        <p:spPr>
          <a:xfrm>
            <a:off x="4685400" y="2477880"/>
            <a:ext cx="3664440" cy="2410560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Text 5"/>
          <p:cNvSpPr/>
          <p:nvPr/>
        </p:nvSpPr>
        <p:spPr>
          <a:xfrm>
            <a:off x="4919760" y="27122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Aplicaciones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7" name="Text 6"/>
          <p:cNvSpPr/>
          <p:nvPr/>
        </p:nvSpPr>
        <p:spPr>
          <a:xfrm>
            <a:off x="4919760" y="3202560"/>
            <a:ext cx="319572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Se usa en criptomonedas, contratos inteligentes y cadenas de suministro transparentes.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8" name="Shape 7"/>
          <p:cNvSpPr/>
          <p:nvPr/>
        </p:nvSpPr>
        <p:spPr>
          <a:xfrm>
            <a:off x="793800" y="5115600"/>
            <a:ext cx="7556040" cy="1684800"/>
          </a:xfrm>
          <a:prstGeom prst="roundRect">
            <a:avLst>
              <a:gd name="adj" fmla="val 5654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Text 8"/>
          <p:cNvSpPr/>
          <p:nvPr/>
        </p:nvSpPr>
        <p:spPr>
          <a:xfrm>
            <a:off x="1028160" y="53499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Impacto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0" name="Text 9"/>
          <p:cNvSpPr/>
          <p:nvPr/>
        </p:nvSpPr>
        <p:spPr>
          <a:xfrm>
            <a:off x="1028160" y="5840280"/>
            <a:ext cx="70873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Revoluciona la confianza digital y la descentralización de servicios financieros.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 0"/>
          <p:cNvSpPr/>
          <p:nvPr/>
        </p:nvSpPr>
        <p:spPr>
          <a:xfrm>
            <a:off x="793800" y="132876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Realidad Virtual (VR)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2" name="Image 0" descr="preencoded.png"/>
          <p:cNvPicPr/>
          <p:nvPr/>
        </p:nvPicPr>
        <p:blipFill>
          <a:blip r:embed="rId1"/>
          <a:stretch/>
        </p:blipFill>
        <p:spPr>
          <a:xfrm>
            <a:off x="793800" y="2491200"/>
            <a:ext cx="4120560" cy="2546280"/>
          </a:xfrm>
          <a:prstGeom prst="rect">
            <a:avLst/>
          </a:prstGeom>
          <a:ln w="0">
            <a:noFill/>
          </a:ln>
        </p:spPr>
      </p:pic>
      <p:sp>
        <p:nvSpPr>
          <p:cNvPr id="423" name="Text 1"/>
          <p:cNvSpPr/>
          <p:nvPr/>
        </p:nvSpPr>
        <p:spPr>
          <a:xfrm>
            <a:off x="793800" y="53215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Entretenimiento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4" name="Text 2"/>
          <p:cNvSpPr/>
          <p:nvPr/>
        </p:nvSpPr>
        <p:spPr>
          <a:xfrm>
            <a:off x="793800" y="5811840"/>
            <a:ext cx="41205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La VR ofrece experiencias inmersivas en videojuegos y cine interactivo.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5" name="Image 1" descr="preencoded.png"/>
          <p:cNvPicPr/>
          <p:nvPr/>
        </p:nvPicPr>
        <p:blipFill>
          <a:blip r:embed="rId2"/>
          <a:stretch/>
        </p:blipFill>
        <p:spPr>
          <a:xfrm>
            <a:off x="5254560" y="2491200"/>
            <a:ext cx="4120560" cy="2546640"/>
          </a:xfrm>
          <a:prstGeom prst="rect">
            <a:avLst/>
          </a:prstGeom>
          <a:ln w="0">
            <a:noFill/>
          </a:ln>
        </p:spPr>
      </p:pic>
      <p:sp>
        <p:nvSpPr>
          <p:cNvPr id="426" name="Text 3"/>
          <p:cNvSpPr/>
          <p:nvPr/>
        </p:nvSpPr>
        <p:spPr>
          <a:xfrm>
            <a:off x="5254560" y="53215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Educación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7" name="Text 4"/>
          <p:cNvSpPr/>
          <p:nvPr/>
        </p:nvSpPr>
        <p:spPr>
          <a:xfrm>
            <a:off x="5254560" y="5812200"/>
            <a:ext cx="412056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Permite simulaciones educativas y entrenamiento profesional realista y seguro.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8" name="Image 2" descr="preencoded.png"/>
          <p:cNvPicPr/>
          <p:nvPr/>
        </p:nvPicPr>
        <p:blipFill>
          <a:blip r:embed="rId3"/>
          <a:stretch/>
        </p:blipFill>
        <p:spPr>
          <a:xfrm>
            <a:off x="9715680" y="2491200"/>
            <a:ext cx="4120560" cy="2546280"/>
          </a:xfrm>
          <a:prstGeom prst="rect">
            <a:avLst/>
          </a:prstGeom>
          <a:ln w="0">
            <a:noFill/>
          </a:ln>
        </p:spPr>
      </p:pic>
      <p:sp>
        <p:nvSpPr>
          <p:cNvPr id="429" name="Text 5"/>
          <p:cNvSpPr/>
          <p:nvPr/>
        </p:nvSpPr>
        <p:spPr>
          <a:xfrm>
            <a:off x="9715680" y="53215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Salud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0" name="Text 6"/>
          <p:cNvSpPr/>
          <p:nvPr/>
        </p:nvSpPr>
        <p:spPr>
          <a:xfrm>
            <a:off x="9715680" y="5811840"/>
            <a:ext cx="41205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Se utiliza en terapias para fobias y rehabilitación física.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1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33" name="Text 0"/>
          <p:cNvSpPr/>
          <p:nvPr/>
        </p:nvSpPr>
        <p:spPr>
          <a:xfrm>
            <a:off x="6217920" y="727560"/>
            <a:ext cx="5946480" cy="6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100"/>
              </a:lnSpc>
              <a:tabLst>
                <a:tab algn="l" pos="0"/>
              </a:tabLst>
            </a:pPr>
            <a:r>
              <a:rPr b="0" lang="en-US" sz="4100" spc="-1" strike="noStrike">
                <a:solidFill>
                  <a:srgbClr val="272d45"/>
                </a:solidFill>
                <a:latin typeface="Kanit Light"/>
                <a:ea typeface="Kanit Light"/>
              </a:rPr>
              <a:t>Realidad Aumentada (AR)</a:t>
            </a:r>
            <a:endParaRPr b="0" lang="es-ES" sz="41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34" name="Image 1" descr="preencoded.png"/>
          <p:cNvPicPr/>
          <p:nvPr/>
        </p:nvPicPr>
        <p:blipFill>
          <a:blip r:embed="rId2"/>
          <a:stretch/>
        </p:blipFill>
        <p:spPr>
          <a:xfrm>
            <a:off x="6217920" y="1694160"/>
            <a:ext cx="522360" cy="522360"/>
          </a:xfrm>
          <a:prstGeom prst="rect">
            <a:avLst/>
          </a:prstGeom>
          <a:ln w="0">
            <a:noFill/>
          </a:ln>
        </p:spPr>
      </p:pic>
      <p:sp>
        <p:nvSpPr>
          <p:cNvPr id="435" name="Text 1"/>
          <p:cNvSpPr/>
          <p:nvPr/>
        </p:nvSpPr>
        <p:spPr>
          <a:xfrm>
            <a:off x="6217920" y="2425680"/>
            <a:ext cx="2612520" cy="32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2c3249"/>
                </a:solidFill>
                <a:latin typeface="Kanit Light"/>
                <a:ea typeface="Kanit Light"/>
              </a:rPr>
              <a:t>Comercio</a:t>
            </a:r>
            <a:endParaRPr b="0" lang="es-ES" sz="20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6" name="Text 2"/>
          <p:cNvSpPr/>
          <p:nvPr/>
        </p:nvSpPr>
        <p:spPr>
          <a:xfrm>
            <a:off x="6217920" y="2877480"/>
            <a:ext cx="768060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2c3249"/>
                </a:solidFill>
                <a:latin typeface="Martel Sans"/>
                <a:ea typeface="Martel Sans"/>
              </a:rPr>
              <a:t>Permite probar productos virtualmente antes de comprarlos.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37" name="Image 2" descr="preencoded.png"/>
          <p:cNvPicPr/>
          <p:nvPr/>
        </p:nvPicPr>
        <p:blipFill>
          <a:blip r:embed="rId3"/>
          <a:stretch/>
        </p:blipFill>
        <p:spPr>
          <a:xfrm>
            <a:off x="6217920" y="3839040"/>
            <a:ext cx="522360" cy="522360"/>
          </a:xfrm>
          <a:prstGeom prst="rect">
            <a:avLst/>
          </a:prstGeom>
          <a:ln w="0">
            <a:noFill/>
          </a:ln>
        </p:spPr>
      </p:pic>
      <p:sp>
        <p:nvSpPr>
          <p:cNvPr id="438" name="Text 3"/>
          <p:cNvSpPr/>
          <p:nvPr/>
        </p:nvSpPr>
        <p:spPr>
          <a:xfrm>
            <a:off x="6217920" y="4570560"/>
            <a:ext cx="2612520" cy="32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2c3249"/>
                </a:solidFill>
                <a:latin typeface="Kanit Light"/>
                <a:ea typeface="Kanit Light"/>
              </a:rPr>
              <a:t>Navegación</a:t>
            </a:r>
            <a:endParaRPr b="0" lang="es-ES" sz="20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9" name="Text 4"/>
          <p:cNvSpPr/>
          <p:nvPr/>
        </p:nvSpPr>
        <p:spPr>
          <a:xfrm>
            <a:off x="6217920" y="5022720"/>
            <a:ext cx="768060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2c3249"/>
                </a:solidFill>
                <a:latin typeface="Martel Sans"/>
                <a:ea typeface="Martel Sans"/>
              </a:rPr>
              <a:t>Ofrece indicaciones superpuestas en tiempo real sobre el entorno físico.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40" name="Image 3" descr="preencoded.png"/>
          <p:cNvPicPr/>
          <p:nvPr/>
        </p:nvPicPr>
        <p:blipFill>
          <a:blip r:embed="rId4"/>
          <a:stretch/>
        </p:blipFill>
        <p:spPr>
          <a:xfrm>
            <a:off x="6217920" y="5984280"/>
            <a:ext cx="522360" cy="522360"/>
          </a:xfrm>
          <a:prstGeom prst="rect">
            <a:avLst/>
          </a:prstGeom>
          <a:ln w="0">
            <a:noFill/>
          </a:ln>
        </p:spPr>
      </p:pic>
      <p:sp>
        <p:nvSpPr>
          <p:cNvPr id="441" name="Text 5"/>
          <p:cNvSpPr/>
          <p:nvPr/>
        </p:nvSpPr>
        <p:spPr>
          <a:xfrm>
            <a:off x="6217920" y="6715800"/>
            <a:ext cx="2612520" cy="32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50" spc="-1" strike="noStrike">
                <a:solidFill>
                  <a:srgbClr val="2c3249"/>
                </a:solidFill>
                <a:latin typeface="Kanit Light"/>
                <a:ea typeface="Kanit Light"/>
              </a:rPr>
              <a:t>Educación</a:t>
            </a:r>
            <a:endParaRPr b="0" lang="es-ES" sz="20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2" name="Text 6"/>
          <p:cNvSpPr/>
          <p:nvPr/>
        </p:nvSpPr>
        <p:spPr>
          <a:xfrm>
            <a:off x="6217920" y="7167600"/>
            <a:ext cx="7680600" cy="33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2c3249"/>
                </a:solidFill>
                <a:latin typeface="Martel Sans"/>
                <a:ea typeface="Martel Sans"/>
              </a:rPr>
              <a:t>Enriquece libros y materiales educativos con contenido interactivo 3D.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3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45" name="Text 0"/>
          <p:cNvSpPr/>
          <p:nvPr/>
        </p:nvSpPr>
        <p:spPr>
          <a:xfrm>
            <a:off x="6280200" y="137484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Big Data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6" name="Shape 1"/>
          <p:cNvSpPr/>
          <p:nvPr/>
        </p:nvSpPr>
        <p:spPr>
          <a:xfrm>
            <a:off x="6280200" y="2423880"/>
            <a:ext cx="7556040" cy="443052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000000">
                <a:alpha val="8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7" name="Shape 2"/>
          <p:cNvSpPr/>
          <p:nvPr/>
        </p:nvSpPr>
        <p:spPr>
          <a:xfrm>
            <a:off x="6287760" y="2431440"/>
            <a:ext cx="7540920" cy="101304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8" name="Text 3"/>
          <p:cNvSpPr/>
          <p:nvPr/>
        </p:nvSpPr>
        <p:spPr>
          <a:xfrm>
            <a:off x="6514560" y="257508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Volumen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9" name="Text 4"/>
          <p:cNvSpPr/>
          <p:nvPr/>
        </p:nvSpPr>
        <p:spPr>
          <a:xfrm>
            <a:off x="10289160" y="2575080"/>
            <a:ext cx="3312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Grandes cantidades de datos generados constantemente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0" name="Shape 5"/>
          <p:cNvSpPr/>
          <p:nvPr/>
        </p:nvSpPr>
        <p:spPr>
          <a:xfrm>
            <a:off x="6287760" y="3444480"/>
            <a:ext cx="7540920" cy="101304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1" name="Text 6"/>
          <p:cNvSpPr/>
          <p:nvPr/>
        </p:nvSpPr>
        <p:spPr>
          <a:xfrm>
            <a:off x="6514560" y="358848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Velocidad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2" name="Text 7"/>
          <p:cNvSpPr/>
          <p:nvPr/>
        </p:nvSpPr>
        <p:spPr>
          <a:xfrm>
            <a:off x="10289160" y="3588480"/>
            <a:ext cx="3312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Procesamiento rápido para análisis en tiempo real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3" name="Shape 8"/>
          <p:cNvSpPr/>
          <p:nvPr/>
        </p:nvSpPr>
        <p:spPr>
          <a:xfrm>
            <a:off x="6287760" y="4457880"/>
            <a:ext cx="7540920" cy="13759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Text 9"/>
          <p:cNvSpPr/>
          <p:nvPr/>
        </p:nvSpPr>
        <p:spPr>
          <a:xfrm>
            <a:off x="6514560" y="460152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Variedad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5" name="Text 10"/>
          <p:cNvSpPr/>
          <p:nvPr/>
        </p:nvSpPr>
        <p:spPr>
          <a:xfrm>
            <a:off x="10289160" y="4601520"/>
            <a:ext cx="3312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Datos estructurados, no estructurados y semiestructurados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6" name="Shape 11"/>
          <p:cNvSpPr/>
          <p:nvPr/>
        </p:nvSpPr>
        <p:spPr>
          <a:xfrm>
            <a:off x="6287760" y="5833800"/>
            <a:ext cx="7540920" cy="101304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7" name="Text 12"/>
          <p:cNvSpPr/>
          <p:nvPr/>
        </p:nvSpPr>
        <p:spPr>
          <a:xfrm>
            <a:off x="6514560" y="597780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Veracidad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8" name="Text 13"/>
          <p:cNvSpPr/>
          <p:nvPr/>
        </p:nvSpPr>
        <p:spPr>
          <a:xfrm>
            <a:off x="10289160" y="5977800"/>
            <a:ext cx="3312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Garantizar la calidad y fiabilidad de los datos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9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61" name="Text 0"/>
          <p:cNvSpPr/>
          <p:nvPr/>
        </p:nvSpPr>
        <p:spPr>
          <a:xfrm>
            <a:off x="6280200" y="868680"/>
            <a:ext cx="6454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Impacto Social de las THD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62" name="Image 1" descr="preencoded.png"/>
          <p:cNvPicPr/>
          <p:nvPr/>
        </p:nvPicPr>
        <p:blipFill>
          <a:blip r:embed="rId2"/>
          <a:stretch/>
        </p:blipFill>
        <p:spPr>
          <a:xfrm>
            <a:off x="6280200" y="1917360"/>
            <a:ext cx="1133640" cy="1814040"/>
          </a:xfrm>
          <a:prstGeom prst="rect">
            <a:avLst/>
          </a:prstGeom>
          <a:ln w="0">
            <a:noFill/>
          </a:ln>
        </p:spPr>
      </p:pic>
      <p:sp>
        <p:nvSpPr>
          <p:cNvPr id="463" name="Text 1"/>
          <p:cNvSpPr/>
          <p:nvPr/>
        </p:nvSpPr>
        <p:spPr>
          <a:xfrm>
            <a:off x="7754400" y="2144160"/>
            <a:ext cx="29498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Transformación Laboral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4" name="Text 2"/>
          <p:cNvSpPr/>
          <p:nvPr/>
        </p:nvSpPr>
        <p:spPr>
          <a:xfrm>
            <a:off x="7754400" y="2634840"/>
            <a:ext cx="6081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Las THD crean nuevos empleos y requieren nuevas habilidades digitales.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65" name="Image 2" descr="preencoded.png"/>
          <p:cNvPicPr/>
          <p:nvPr/>
        </p:nvPicPr>
        <p:blipFill>
          <a:blip r:embed="rId3"/>
          <a:stretch/>
        </p:blipFill>
        <p:spPr>
          <a:xfrm>
            <a:off x="6280200" y="3732120"/>
            <a:ext cx="1133640" cy="1814040"/>
          </a:xfrm>
          <a:prstGeom prst="rect">
            <a:avLst/>
          </a:prstGeom>
          <a:ln w="0">
            <a:noFill/>
          </a:ln>
        </p:spPr>
      </p:pic>
      <p:sp>
        <p:nvSpPr>
          <p:cNvPr id="466" name="Text 3"/>
          <p:cNvSpPr/>
          <p:nvPr/>
        </p:nvSpPr>
        <p:spPr>
          <a:xfrm>
            <a:off x="7754400" y="39589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Conectividad Global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7" name="Text 4"/>
          <p:cNvSpPr/>
          <p:nvPr/>
        </p:nvSpPr>
        <p:spPr>
          <a:xfrm>
            <a:off x="7754400" y="4449240"/>
            <a:ext cx="6081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Facilitan la comunicación y colaboración a escala mundial.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68" name="Image 3" descr="preencoded.png"/>
          <p:cNvPicPr/>
          <p:nvPr/>
        </p:nvPicPr>
        <p:blipFill>
          <a:blip r:embed="rId4"/>
          <a:stretch/>
        </p:blipFill>
        <p:spPr>
          <a:xfrm>
            <a:off x="6280200" y="5546520"/>
            <a:ext cx="1133640" cy="1814040"/>
          </a:xfrm>
          <a:prstGeom prst="rect">
            <a:avLst/>
          </a:prstGeom>
          <a:ln w="0">
            <a:noFill/>
          </a:ln>
        </p:spPr>
      </p:pic>
      <p:sp>
        <p:nvSpPr>
          <p:cNvPr id="469" name="Text 5"/>
          <p:cNvSpPr/>
          <p:nvPr/>
        </p:nvSpPr>
        <p:spPr>
          <a:xfrm>
            <a:off x="7754400" y="57733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Desafíos Éticos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0" name="Text 6"/>
          <p:cNvSpPr/>
          <p:nvPr/>
        </p:nvSpPr>
        <p:spPr>
          <a:xfrm>
            <a:off x="7754400" y="6263640"/>
            <a:ext cx="6081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Plantean cuestiones sobre privacidad, seguridad y equidad en el acceso tecnológico.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1" name=""/>
          <p:cNvSpPr/>
          <p:nvPr/>
        </p:nvSpPr>
        <p:spPr>
          <a:xfrm>
            <a:off x="12685680" y="7576920"/>
            <a:ext cx="1944720" cy="65268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3" name="Text 0"/>
          <p:cNvSpPr/>
          <p:nvPr/>
        </p:nvSpPr>
        <p:spPr>
          <a:xfrm>
            <a:off x="793800" y="128808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72d45"/>
                </a:solidFill>
                <a:latin typeface="Kanit Light"/>
                <a:ea typeface="Kanit Light"/>
              </a:rPr>
              <a:t>Conclusión: El Futuro de las THD</a:t>
            </a:r>
            <a:endParaRPr b="0" lang="es-ES" sz="44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4" name="Shape 1"/>
          <p:cNvSpPr/>
          <p:nvPr/>
        </p:nvSpPr>
        <p:spPr>
          <a:xfrm>
            <a:off x="793800" y="330120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Text 2"/>
          <p:cNvSpPr/>
          <p:nvPr/>
        </p:nvSpPr>
        <p:spPr>
          <a:xfrm>
            <a:off x="997200" y="3386160"/>
            <a:ext cx="10296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1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6" name="Text 3"/>
          <p:cNvSpPr/>
          <p:nvPr/>
        </p:nvSpPr>
        <p:spPr>
          <a:xfrm>
            <a:off x="1531080" y="3301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Integración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7" name="Text 4"/>
          <p:cNvSpPr/>
          <p:nvPr/>
        </p:nvSpPr>
        <p:spPr>
          <a:xfrm>
            <a:off x="1531080" y="3791520"/>
            <a:ext cx="292752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Las THD se fusionarán, creando ecosistemas tecnológicos más complejos y eficientes.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8" name="Shape 5"/>
          <p:cNvSpPr/>
          <p:nvPr/>
        </p:nvSpPr>
        <p:spPr>
          <a:xfrm>
            <a:off x="4685400" y="330120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Text 6"/>
          <p:cNvSpPr/>
          <p:nvPr/>
        </p:nvSpPr>
        <p:spPr>
          <a:xfrm>
            <a:off x="4854600" y="3386160"/>
            <a:ext cx="17172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2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0" name="Text 7"/>
          <p:cNvSpPr/>
          <p:nvPr/>
        </p:nvSpPr>
        <p:spPr>
          <a:xfrm>
            <a:off x="5422680" y="3301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Sostenibilidad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1" name="Text 8"/>
          <p:cNvSpPr/>
          <p:nvPr/>
        </p:nvSpPr>
        <p:spPr>
          <a:xfrm>
            <a:off x="5422680" y="3791520"/>
            <a:ext cx="29275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Jugarán un papel crucial en la lucha contra el cambio climático.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2" name="Shape 9"/>
          <p:cNvSpPr/>
          <p:nvPr/>
        </p:nvSpPr>
        <p:spPr>
          <a:xfrm>
            <a:off x="793800" y="57250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Text 10"/>
          <p:cNvSpPr/>
          <p:nvPr/>
        </p:nvSpPr>
        <p:spPr>
          <a:xfrm>
            <a:off x="961560" y="5810040"/>
            <a:ext cx="17460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pc="-1" strike="noStrike">
                <a:solidFill>
                  <a:srgbClr val="2c3249"/>
                </a:solidFill>
                <a:latin typeface="Kanit Light"/>
                <a:ea typeface="Kanit Light"/>
              </a:rPr>
              <a:t>3</a:t>
            </a:r>
            <a:endParaRPr b="0" lang="es-ES" sz="265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4" name="Text 11"/>
          <p:cNvSpPr/>
          <p:nvPr/>
        </p:nvSpPr>
        <p:spPr>
          <a:xfrm>
            <a:off x="1531080" y="5725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c3249"/>
                </a:solidFill>
                <a:latin typeface="Kanit Light"/>
                <a:ea typeface="Kanit Light"/>
              </a:rPr>
              <a:t>Ética y Regulación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5" name="Text 12"/>
          <p:cNvSpPr/>
          <p:nvPr/>
        </p:nvSpPr>
        <p:spPr>
          <a:xfrm>
            <a:off x="1531080" y="6215400"/>
            <a:ext cx="68191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3249"/>
                </a:solidFill>
                <a:latin typeface="Martel Sans"/>
                <a:ea typeface="Martel Sans"/>
              </a:rPr>
              <a:t>Se necesitarán marcos regulatorios sólidos para garantizar un desarrollo responsable.</a:t>
            </a:r>
            <a:endParaRPr b="0" lang="es-ES" sz="175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2024-11-28T07:59:09Z</dcterms:created>
  <dc:creator>PptxGenJS</dc:creator>
  <dc:description/>
  <dc:language>es-ES</dc:language>
  <cp:lastModifiedBy/>
  <dcterms:modified xsi:type="dcterms:W3CDTF">2024-11-28T09:01:50Z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